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80" r:id="rId3"/>
    <p:sldId id="283" r:id="rId4"/>
    <p:sldId id="284" r:id="rId5"/>
    <p:sldId id="287" r:id="rId6"/>
    <p:sldId id="290" r:id="rId7"/>
    <p:sldId id="297" r:id="rId8"/>
    <p:sldId id="298" r:id="rId9"/>
    <p:sldId id="291" r:id="rId10"/>
    <p:sldId id="299" r:id="rId11"/>
    <p:sldId id="300" r:id="rId12"/>
    <p:sldId id="301" r:id="rId13"/>
    <p:sldId id="292" r:id="rId14"/>
    <p:sldId id="293" r:id="rId15"/>
    <p:sldId id="302" r:id="rId16"/>
    <p:sldId id="328" r:id="rId17"/>
    <p:sldId id="281" r:id="rId18"/>
    <p:sldId id="294" r:id="rId19"/>
    <p:sldId id="304" r:id="rId20"/>
    <p:sldId id="303" r:id="rId21"/>
    <p:sldId id="306" r:id="rId22"/>
    <p:sldId id="296" r:id="rId23"/>
    <p:sldId id="295" r:id="rId24"/>
    <p:sldId id="307" r:id="rId25"/>
    <p:sldId id="327" r:id="rId26"/>
    <p:sldId id="345" r:id="rId27"/>
    <p:sldId id="341" r:id="rId28"/>
    <p:sldId id="342" r:id="rId29"/>
    <p:sldId id="343" r:id="rId30"/>
    <p:sldId id="346" r:id="rId31"/>
    <p:sldId id="329" r:id="rId32"/>
    <p:sldId id="319" r:id="rId33"/>
    <p:sldId id="324" r:id="rId34"/>
    <p:sldId id="325" r:id="rId35"/>
    <p:sldId id="326" r:id="rId36"/>
    <p:sldId id="331" r:id="rId37"/>
    <p:sldId id="332" r:id="rId38"/>
    <p:sldId id="334" r:id="rId39"/>
    <p:sldId id="337" r:id="rId40"/>
    <p:sldId id="338" r:id="rId41"/>
    <p:sldId id="347" r:id="rId42"/>
    <p:sldId id="308" r:id="rId43"/>
    <p:sldId id="309" r:id="rId44"/>
    <p:sldId id="312" r:id="rId45"/>
    <p:sldId id="310" r:id="rId46"/>
    <p:sldId id="311" r:id="rId47"/>
    <p:sldId id="314" r:id="rId48"/>
    <p:sldId id="315" r:id="rId49"/>
    <p:sldId id="318" r:id="rId50"/>
    <p:sldId id="313" r:id="rId51"/>
    <p:sldId id="316" r:id="rId52"/>
    <p:sldId id="317" r:id="rId53"/>
    <p:sldId id="348" r:id="rId54"/>
    <p:sldId id="349" r:id="rId55"/>
    <p:sldId id="350" r:id="rId56"/>
  </p:sldIdLst>
  <p:sldSz cx="9361488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58D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18" y="-96"/>
      </p:cViewPr>
      <p:guideLst>
        <p:guide orient="horz" pos="2160"/>
        <p:guide pos="288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2112" y="2130426"/>
            <a:ext cx="7957265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4223" y="3886200"/>
            <a:ext cx="655304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09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7079" y="274639"/>
            <a:ext cx="2106335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074" y="274639"/>
            <a:ext cx="616298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1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493" y="4406901"/>
            <a:ext cx="795726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9493" y="2906713"/>
            <a:ext cx="795726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075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8757" y="1600201"/>
            <a:ext cx="41346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4" y="1535113"/>
            <a:ext cx="4136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74" y="2174875"/>
            <a:ext cx="4136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55506" y="1535113"/>
            <a:ext cx="41379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55506" y="2174875"/>
            <a:ext cx="41379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15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14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8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3050"/>
            <a:ext cx="307986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82" y="273051"/>
            <a:ext cx="523333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8075" y="1435101"/>
            <a:ext cx="307986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917" y="4800600"/>
            <a:ext cx="56168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34917" y="612775"/>
            <a:ext cx="561689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34917" y="5367338"/>
            <a:ext cx="561689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75" y="274638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075" y="1600201"/>
            <a:ext cx="84253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BB18F-693D-4F94-BB80-93DA31D3E253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98509" y="6356351"/>
            <a:ext cx="2964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709067" y="6356351"/>
            <a:ext cx="218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1FF3-7DD6-4CD6-BAF9-14C44F2B8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861" y="692696"/>
            <a:ext cx="8425339" cy="1143000"/>
          </a:xfrm>
        </p:spPr>
        <p:txBody>
          <a:bodyPr>
            <a:normAutofit/>
          </a:bodyPr>
          <a:lstStyle/>
          <a:p>
            <a:r>
              <a:rPr lang="ru-RU" sz="6000" dirty="0"/>
              <a:t>Лекция 7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2492896"/>
            <a:ext cx="9361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 веб-страницы </a:t>
            </a:r>
          </a:p>
          <a:p>
            <a:r>
              <a:rPr lang="ru-RU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на </a:t>
            </a:r>
            <a:r>
              <a:rPr lang="en-US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3507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rgbClr val="FF0000"/>
                </a:solidFill>
              </a:rPr>
              <a:t>justify</a:t>
            </a:r>
            <a:r>
              <a:rPr lang="ru-RU" b="1" dirty="0">
                <a:solidFill>
                  <a:srgbClr val="FF0000"/>
                </a:solidFill>
              </a:rPr>
              <a:t>-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flex-start</a:t>
            </a:r>
            <a:r>
              <a:rPr lang="ru-RU" dirty="0">
                <a:latin typeface="Arial" pitchFamily="34" charset="0"/>
                <a:cs typeface="Arial" pitchFamily="34" charset="0"/>
              </a:rPr>
              <a:t> выравнивает элементы по левому краю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flex-end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элементы по правому краю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 по центру</a:t>
            </a:r>
          </a:p>
        </p:txBody>
      </p:sp>
    </p:spTree>
    <p:extLst>
      <p:ext uri="{BB962C8B-B14F-4D97-AF65-F5344CB8AC3E}">
        <p14:creationId xmlns:p14="http://schemas.microsoft.com/office/powerpoint/2010/main" val="221042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rgbClr val="FF0000"/>
                </a:solidFill>
              </a:rPr>
              <a:t>justify</a:t>
            </a:r>
            <a:r>
              <a:rPr lang="ru-RU" b="1" dirty="0">
                <a:solidFill>
                  <a:srgbClr val="FF0000"/>
                </a:solidFill>
              </a:rPr>
              <a:t>-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space-between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равномерно распределяет пространство между элементами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space-around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равномерно распределяет оставшееся пространство между всеми элементами, добавляя его также и по левому и правому краям крайних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225988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Свойство </a:t>
            </a:r>
            <a:r>
              <a:rPr lang="en-US" b="1" dirty="0">
                <a:solidFill>
                  <a:srgbClr val="FF0000"/>
                </a:solidFill>
              </a:rPr>
              <a:t>align</a:t>
            </a:r>
            <a:r>
              <a:rPr lang="ru-RU" b="1" dirty="0">
                <a:solidFill>
                  <a:srgbClr val="FF0000"/>
                </a:solidFill>
              </a:rPr>
              <a:t>-</a:t>
            </a:r>
            <a:r>
              <a:rPr lang="en-US" b="1" dirty="0">
                <a:solidFill>
                  <a:srgbClr val="FF0000"/>
                </a:solidFill>
              </a:rPr>
              <a:t>items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flex-start</a:t>
            </a:r>
            <a:r>
              <a:rPr lang="ru-RU" dirty="0">
                <a:latin typeface="Arial" pitchFamily="34" charset="0"/>
                <a:cs typeface="Arial" pitchFamily="34" charset="0"/>
              </a:rPr>
              <a:t> выравнивает элементы по верхнему краю контейнера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flex-end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элементы по нижнему краю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 по вертикальному центру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baseline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выравнивает базовые линии всех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-элементов по базовой линии первого элемента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stretch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растягивает элементы по высоте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8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элемента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order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порядок следования элементов во </a:t>
            </a:r>
            <a:r>
              <a:rPr lang="en-US" dirty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>
                <a:latin typeface="Arial" pitchFamily="34" charset="0"/>
                <a:cs typeface="Arial" pitchFamily="34" charset="0"/>
              </a:rPr>
              <a:t>контейнере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align-self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выравнивание по высоте строки отдельных элементов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/>
              <a:t>определяющее способность гибкого элемента растягиваться или сжиматься для заполнения собой доступного свободного пространства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4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элемента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относительную ширину </a:t>
            </a:r>
            <a:r>
              <a:rPr lang="en-US" dirty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>
                <a:latin typeface="Arial" pitchFamily="34" charset="0"/>
                <a:cs typeface="Arial" pitchFamily="34" charset="0"/>
              </a:rPr>
              <a:t>элемента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flex-shrink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степень сжатия элемента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flex-basis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базовую ширину элемента</a:t>
            </a:r>
          </a:p>
        </p:txBody>
      </p:sp>
    </p:spTree>
    <p:extLst>
      <p:ext uri="{BB962C8B-B14F-4D97-AF65-F5344CB8AC3E}">
        <p14:creationId xmlns:p14="http://schemas.microsoft.com/office/powerpoint/2010/main" val="19178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элемента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41" y="1340769"/>
            <a:ext cx="9001000" cy="35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элемента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30416" r="71889" b="11089"/>
          <a:stretch/>
        </p:blipFill>
        <p:spPr bwMode="auto">
          <a:xfrm>
            <a:off x="2736528" y="1340768"/>
            <a:ext cx="3744416" cy="536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3" t="12198" r="12756" b="82157"/>
          <a:stretch/>
        </p:blipFill>
        <p:spPr bwMode="auto">
          <a:xfrm>
            <a:off x="1728416" y="693171"/>
            <a:ext cx="6221557" cy="64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33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46754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Grid-</a:t>
            </a:r>
            <a:r>
              <a:rPr lang="ru-RU" dirty="0">
                <a:latin typeface="Arial" pitchFamily="34" charset="0"/>
                <a:cs typeface="Arial" pitchFamily="34" charset="0"/>
              </a:rPr>
              <a:t>верстка определяет разметку с помощью разделения на колонки и строки для последующего добавления в нее элементов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25862" r="34932" b="13146"/>
          <a:stretch/>
        </p:blipFill>
        <p:spPr bwMode="auto">
          <a:xfrm>
            <a:off x="911551" y="2444208"/>
            <a:ext cx="7657625" cy="436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95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display:grid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преобразует </a:t>
            </a:r>
            <a:r>
              <a:rPr lang="en-US" dirty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>
                <a:latin typeface="Arial" pitchFamily="34" charset="0"/>
                <a:cs typeface="Arial" pitchFamily="34" charset="0"/>
              </a:rPr>
              <a:t>элемент в контейнер сетки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grid-template-columns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размер каждой колонки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grid-template-rows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размер каждой строки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grid-gap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промежуток между ячейками сетки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grid-auto-rows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ru-RU" dirty="0">
                <a:latin typeface="Arial" pitchFamily="34" charset="0"/>
                <a:cs typeface="Arial" pitchFamily="34" charset="0"/>
              </a:rPr>
              <a:t>устанавливает автоматически размер каждой строки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grid-auto-columns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автоматически размер каждой колонки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grid-auto –flow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автоматически распределение элементов в сетке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7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Типы верстки веб-сайтов</a:t>
            </a:r>
            <a:endParaRPr lang="en-US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err="1"/>
              <a:t>Flexbox</a:t>
            </a:r>
            <a:r>
              <a:rPr lang="en-US" dirty="0"/>
              <a:t>-</a:t>
            </a:r>
            <a:r>
              <a:rPr lang="ru-RU" dirty="0"/>
              <a:t>верстка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/>
              <a:t>Использование модульной сетки</a:t>
            </a:r>
          </a:p>
          <a:p>
            <a:pPr marL="514350" indent="-514350">
              <a:buAutoNum type="arabicPeriod"/>
            </a:pPr>
            <a:r>
              <a:rPr lang="en-US" dirty="0"/>
              <a:t>Grid-</a:t>
            </a:r>
            <a:r>
              <a:rPr lang="ru-RU" dirty="0"/>
              <a:t>верстка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 err="1"/>
              <a:t>Медиазапросы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" y="848544"/>
            <a:ext cx="8905540" cy="31866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0" y="4200128"/>
            <a:ext cx="7776864" cy="21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68" y="980728"/>
            <a:ext cx="7862496" cy="5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4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83568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grid-template-areas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составляет сетку в зависимости от имени каждой ячейки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grid-area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устанавливает имя для каждой ячейки каждой сетки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" y="3933056"/>
            <a:ext cx="5954235" cy="1872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26" y="2924944"/>
            <a:ext cx="223265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grid-column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колонки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grid-row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03" y="3979341"/>
            <a:ext cx="5672075" cy="20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8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grid-column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колонки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grid-row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элемента по номеру строки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03" y="3979341"/>
            <a:ext cx="5672075" cy="20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align-self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контента ячейки по высоте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justify-self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местоположение контента ячейки по горизонтали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91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2268CDB-D8C8-4794-9807-4A552192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04" y="737811"/>
            <a:ext cx="5010849" cy="50775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32BCA0F-F1C1-496D-897B-64BD2040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233"/>
            <a:ext cx="4706007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80F506F-C069-4731-A596-6DADEBE4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6" y="2096042"/>
            <a:ext cx="3439005" cy="3934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44F936E-817A-48A6-B592-B139699F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0" y="827584"/>
            <a:ext cx="6487430" cy="9240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4D2D10F-7A7C-48E0-BF60-DA87D3D0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680" y="2780928"/>
            <a:ext cx="5068007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8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4D2D10F-7A7C-48E0-BF60-DA87D3D0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80" y="2780928"/>
            <a:ext cx="5068007" cy="1790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0D6018A-6FED-4720-852E-FE1920E5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08" y="980728"/>
            <a:ext cx="6535062" cy="12193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19D65D6-E5BA-417C-8F79-ADB04D08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2" y="2354671"/>
            <a:ext cx="3353268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8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2AF28C6-BBEC-4F2F-954F-218AE9FE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32" y="827584"/>
            <a:ext cx="3727771" cy="36724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6759396-65F8-45E3-8CD0-69067EF9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444"/>
            <a:ext cx="533474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9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верстки веб-сайтов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71600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Фиксированная верстка</a:t>
            </a:r>
            <a:r>
              <a:rPr lang="ru-RU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 — верстка, при которой сайт имеет строго фиксированную ширину и высоту всех блоков и страницы и не зависит от размера диагонали экрана</a:t>
            </a:r>
          </a:p>
          <a:p>
            <a:pPr marL="0" indent="457200" algn="just">
              <a:buNone/>
            </a:pP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Резиновая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верстка</a:t>
            </a:r>
            <a:r>
              <a:rPr lang="ru-RU" dirty="0">
                <a:latin typeface="Arial" pitchFamily="34" charset="0"/>
                <a:cs typeface="Arial" pitchFamily="34" charset="0"/>
              </a:rPr>
              <a:t> — верстка заключается в том, что размеры всех элементов задаются не в пикселях, а в процентах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9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Свойства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3F5C870-3742-4D2E-86E0-610FD9CF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39" y="1124744"/>
            <a:ext cx="3738488" cy="30963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7F40CF7-24AF-40D7-B3B6-827CFF13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2" y="827584"/>
            <a:ext cx="466790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33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4381" r="72747" b="67852"/>
          <a:stretch/>
        </p:blipFill>
        <p:spPr bwMode="auto">
          <a:xfrm>
            <a:off x="204394" y="2375603"/>
            <a:ext cx="4720124" cy="200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7" t="10988" r="21484" b="69016"/>
          <a:stretch/>
        </p:blipFill>
        <p:spPr bwMode="auto">
          <a:xfrm>
            <a:off x="25759" y="5042929"/>
            <a:ext cx="4704736" cy="146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14438" r="71245" b="66835"/>
          <a:stretch/>
        </p:blipFill>
        <p:spPr bwMode="auto">
          <a:xfrm>
            <a:off x="4960370" y="2328724"/>
            <a:ext cx="4415253" cy="210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11190" r="21144" b="72076"/>
          <a:stretch/>
        </p:blipFill>
        <p:spPr bwMode="auto">
          <a:xfrm>
            <a:off x="4890144" y="5042929"/>
            <a:ext cx="4267574" cy="131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11190" r="21144" b="72076"/>
          <a:stretch/>
        </p:blipFill>
        <p:spPr bwMode="auto">
          <a:xfrm>
            <a:off x="19989" y="5059431"/>
            <a:ext cx="4732763" cy="131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7" t="10988" r="21484" b="69016"/>
          <a:stretch/>
        </p:blipFill>
        <p:spPr bwMode="auto">
          <a:xfrm>
            <a:off x="4890144" y="5059431"/>
            <a:ext cx="4427223" cy="146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11240" r="18764" b="77520"/>
          <a:stretch/>
        </p:blipFill>
        <p:spPr bwMode="auto">
          <a:xfrm>
            <a:off x="1031952" y="891660"/>
            <a:ext cx="7809467" cy="103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5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6" t="6875" r="12854" b="59476"/>
          <a:stretch/>
        </p:blipFill>
        <p:spPr bwMode="auto">
          <a:xfrm>
            <a:off x="1623813" y="1772816"/>
            <a:ext cx="6441307" cy="476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48084" r="50955" b="47884"/>
          <a:stretch/>
        </p:blipFill>
        <p:spPr bwMode="auto">
          <a:xfrm>
            <a:off x="432272" y="620688"/>
            <a:ext cx="8491900" cy="86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516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1666" r="12855" b="18347"/>
          <a:stretch/>
        </p:blipFill>
        <p:spPr bwMode="auto">
          <a:xfrm>
            <a:off x="399540" y="1052736"/>
            <a:ext cx="836096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51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10031" r="12973" b="35887"/>
          <a:stretch/>
        </p:blipFill>
        <p:spPr bwMode="auto">
          <a:xfrm>
            <a:off x="288256" y="980728"/>
            <a:ext cx="8712968" cy="427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1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11667" r="15080" b="20160"/>
          <a:stretch/>
        </p:blipFill>
        <p:spPr bwMode="auto">
          <a:xfrm>
            <a:off x="240312" y="1268760"/>
            <a:ext cx="883965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32272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Grid-</a:t>
            </a:r>
            <a:r>
              <a:rPr lang="ru-RU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верстки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96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32272" y="12576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Системы модульной сетки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11153" y="697260"/>
            <a:ext cx="8425339" cy="40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Системы модульных сеток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14350" indent="-514350" algn="just">
              <a:buAutoNum type="arabicPeriod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Bootstrap</a:t>
            </a:r>
          </a:p>
          <a:p>
            <a:pPr marL="514350" indent="-514350" algn="just">
              <a:buAutoNum type="arabicPeriod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Skeleton</a:t>
            </a:r>
          </a:p>
          <a:p>
            <a:pPr marL="514350" indent="-514350" algn="just">
              <a:buAutoNum type="arabicPeriod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Foundation</a:t>
            </a:r>
          </a:p>
          <a:p>
            <a:pPr marL="514350" indent="-514350" algn="just">
              <a:buAutoNum type="arabicPeriod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Pure</a:t>
            </a:r>
          </a:p>
          <a:p>
            <a:pPr marL="514350" indent="-514350" algn="just">
              <a:buAutoNum type="arabicPeriod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Simple Grid</a:t>
            </a:r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40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Структура модульной сетки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22" y="836712"/>
            <a:ext cx="6084877" cy="57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84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Система </a:t>
            </a:r>
            <a:r>
              <a:rPr lang="en-US" b="1" dirty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482" t="13440" r="54168" b="9282"/>
          <a:stretch/>
        </p:blipFill>
        <p:spPr>
          <a:xfrm>
            <a:off x="72232" y="692696"/>
            <a:ext cx="4032448" cy="59662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7481" t="16799" r="41884" b="6761"/>
          <a:stretch/>
        </p:blipFill>
        <p:spPr>
          <a:xfrm>
            <a:off x="4320704" y="665312"/>
            <a:ext cx="4913809" cy="60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26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171400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Система </a:t>
            </a:r>
            <a:r>
              <a:rPr lang="en-US" b="1" dirty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453" t="15560" r="56615" b="8841"/>
          <a:stretch/>
        </p:blipFill>
        <p:spPr>
          <a:xfrm>
            <a:off x="360264" y="715203"/>
            <a:ext cx="3876431" cy="61206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926" t="18080" r="46693" b="7160"/>
          <a:stretch/>
        </p:blipFill>
        <p:spPr>
          <a:xfrm>
            <a:off x="4236695" y="725204"/>
            <a:ext cx="4921625" cy="59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верстки веб-сайтов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80" y="971600"/>
            <a:ext cx="8425339" cy="4525963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Адаптивная верстка  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ru-RU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 верстка,  способная перестраивать свои элементы и изменять их размер в зависимости от того, на каком устройстве вы ее просматриваете</a:t>
            </a:r>
          </a:p>
        </p:txBody>
      </p:sp>
    </p:spTree>
    <p:extLst>
      <p:ext uri="{BB962C8B-B14F-4D97-AF65-F5344CB8AC3E}">
        <p14:creationId xmlns:p14="http://schemas.microsoft.com/office/powerpoint/2010/main" val="403479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Система </a:t>
            </a:r>
            <a:r>
              <a:rPr lang="en-US" b="1" dirty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277" t="8000" r="42914" b="8000"/>
          <a:stretch/>
        </p:blipFill>
        <p:spPr>
          <a:xfrm>
            <a:off x="1116446" y="574836"/>
            <a:ext cx="7236706" cy="62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9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47893" y="-315416"/>
            <a:ext cx="84253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Система </a:t>
            </a:r>
            <a:r>
              <a:rPr lang="en-US" b="1" dirty="0">
                <a:solidFill>
                  <a:srgbClr val="FF0000"/>
                </a:solidFill>
              </a:rPr>
              <a:t>Skeleton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E3C2D29-ACDC-401F-8CE0-2AC29140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4" y="1268760"/>
            <a:ext cx="8640959" cy="35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2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315416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Медиазапросы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 err="1">
                <a:latin typeface="Arial" pitchFamily="34" charset="0"/>
                <a:cs typeface="Arial" pitchFamily="34" charset="0"/>
              </a:rPr>
              <a:t>Медиазапросы</a:t>
            </a:r>
            <a:r>
              <a:rPr lang="ru-RU" dirty="0">
                <a:latin typeface="Arial" pitchFamily="34" charset="0"/>
                <a:cs typeface="Arial" pitchFamily="34" charset="0"/>
              </a:rPr>
              <a:t>   — правила, которые позволяют назначать стили в зависимости от размера окна браузера.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Они подключаются следующим образом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457200" algn="just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dirty="0">
                <a:latin typeface="Arial" pitchFamily="34" charset="0"/>
                <a:cs typeface="Arial" pitchFamily="34" charset="0"/>
              </a:rPr>
              <a:t>media </a:t>
            </a:r>
            <a:r>
              <a:rPr lang="ru-RU" dirty="0">
                <a:latin typeface="Arial" pitchFamily="34" charset="0"/>
                <a:cs typeface="Arial" pitchFamily="34" charset="0"/>
              </a:rPr>
              <a:t>тега </a:t>
            </a:r>
            <a:r>
              <a:rPr lang="en-US" dirty="0">
                <a:latin typeface="Arial" pitchFamily="34" charset="0"/>
                <a:cs typeface="Arial" pitchFamily="34" charset="0"/>
              </a:rPr>
              <a:t>link</a:t>
            </a:r>
          </a:p>
          <a:p>
            <a:pPr marL="0" indent="457200" algn="just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1.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dirty="0">
                <a:latin typeface="Arial" pitchFamily="34" charset="0"/>
                <a:cs typeface="Arial" pitchFamily="34" charset="0"/>
              </a:rPr>
              <a:t>@media</a:t>
            </a:r>
          </a:p>
          <a:p>
            <a:pPr marL="0" indent="457200" algn="just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2. </a:t>
            </a:r>
            <a:r>
              <a:rPr lang="ru-RU" dirty="0">
                <a:latin typeface="Arial" pitchFamily="34" charset="0"/>
                <a:cs typeface="Arial" pitchFamily="34" charset="0"/>
              </a:rPr>
              <a:t> Правило </a:t>
            </a:r>
            <a:r>
              <a:rPr lang="en-US" dirty="0">
                <a:latin typeface="Arial" pitchFamily="34" charset="0"/>
                <a:cs typeface="Arial" pitchFamily="34" charset="0"/>
              </a:rPr>
              <a:t>@import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29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@media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899592"/>
            <a:ext cx="8425339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Используются для внедрения в таблицу стилей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медиазапросов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792778" y="2132856"/>
            <a:ext cx="5992358" cy="3744416"/>
          </a:xfrm>
          <a:prstGeom prst="rect">
            <a:avLst/>
          </a:prstGeom>
          <a:ln w="69850" cmpd="dbl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endParaRPr lang="en-US" b="1" dirty="0">
              <a:solidFill>
                <a:srgbClr val="9B258D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>
                <a:solidFill>
                  <a:srgbClr val="9B258D"/>
                </a:solidFill>
                <a:latin typeface="Arial" pitchFamily="34" charset="0"/>
                <a:cs typeface="Arial" pitchFamily="34" charset="0"/>
              </a:rPr>
              <a:t>@media</a:t>
            </a:r>
            <a:r>
              <a:rPr lang="en-US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селектор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		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свойства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значение;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01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@media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76288" y="899592"/>
            <a:ext cx="8425339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Используются для внедрения в таблицу стилей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медиазапросов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792778" y="2132856"/>
            <a:ext cx="5992358" cy="3744416"/>
          </a:xfrm>
          <a:prstGeom prst="rect">
            <a:avLst/>
          </a:prstGeom>
          <a:ln w="69850" cmpd="dbl"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endParaRPr lang="en-US" b="1" dirty="0">
              <a:solidFill>
                <a:srgbClr val="9B258D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>
                <a:solidFill>
                  <a:srgbClr val="9B258D"/>
                </a:solidFill>
                <a:latin typeface="Arial" pitchFamily="34" charset="0"/>
                <a:cs typeface="Arial" pitchFamily="34" charset="0"/>
              </a:rPr>
              <a:t>@media</a:t>
            </a:r>
            <a:r>
              <a:rPr lang="en-US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селектор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		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свойства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значение;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47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Правило 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@import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44240" y="899592"/>
            <a:ext cx="9217248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Font typeface="Arial" pitchFamily="34" charset="0"/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Используются для внедрения в таблицу внешних стилей с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медизапросами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&lt;style&gt;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@import</a:t>
            </a:r>
            <a:r>
              <a:rPr lang="ru-RU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/small.css) (max-width:480px);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.class {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font-size: 2em;</a:t>
            </a:r>
          </a:p>
          <a:p>
            <a:pPr marL="0" indent="354013" algn="just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457200" algn="just">
              <a:buFont typeface="Arial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&lt;/style&gt;</a:t>
            </a:r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11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Атрибут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media 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тега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link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44240" y="899592"/>
            <a:ext cx="9217248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ru-R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Пример 1</a:t>
            </a:r>
            <a:endParaRPr lang="en-US" i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&lt;link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/cssfile.css"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rel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stylesheet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media="(width: 480px)"&gt;</a:t>
            </a:r>
          </a:p>
          <a:p>
            <a:pPr marL="0" indent="457200" algn="just">
              <a:buNone/>
            </a:pPr>
            <a:r>
              <a:rPr lang="ru-RU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Пример 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</a:p>
          <a:p>
            <a:pPr marL="0" indent="457200" algn="just">
              <a:buNone/>
            </a:pP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&lt;link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href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/cssfile.css" 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rel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="</a:t>
            </a:r>
            <a:r>
              <a:rPr lang="en-US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stylesheet</a:t>
            </a:r>
            <a:r>
              <a: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" media="(max-width:480px)"&gt;</a:t>
            </a:r>
            <a:endParaRPr lang="ru-RU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66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Использование тега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4" y="899592"/>
            <a:ext cx="9217024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&lt;meta name="viewport" content="width=device-width, initial-scale=1.0"&gt;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В примере </a:t>
            </a:r>
            <a:r>
              <a:rPr lang="ru-RU" b="1" i="1" dirty="0" err="1">
                <a:latin typeface="Arial" pitchFamily="34" charset="0"/>
                <a:cs typeface="Arial" pitchFamily="34" charset="0"/>
              </a:rPr>
              <a:t>viewport</a:t>
            </a:r>
            <a:r>
              <a:rPr lang="ru-RU" dirty="0">
                <a:latin typeface="Arial" pitchFamily="34" charset="0"/>
                <a:cs typeface="Arial" pitchFamily="34" charset="0"/>
              </a:rPr>
              <a:t> обозначает экран браузера, а для атрибута </a:t>
            </a:r>
            <a:r>
              <a:rPr lang="ru-RU" b="1" i="1" dirty="0" err="1">
                <a:latin typeface="Arial" pitchFamily="34" charset="0"/>
                <a:cs typeface="Arial" pitchFamily="34" charset="0"/>
              </a:rPr>
              <a:t>content</a:t>
            </a:r>
            <a:r>
              <a:rPr lang="ru-RU" dirty="0">
                <a:latin typeface="Arial" pitchFamily="34" charset="0"/>
                <a:cs typeface="Arial" pitchFamily="34" charset="0"/>
              </a:rPr>
              <a:t> устанавливается ширина окна браузера, равная разрешению по горизонтали экрана смартфона. </a:t>
            </a:r>
          </a:p>
        </p:txBody>
      </p:sp>
    </p:spTree>
    <p:extLst>
      <p:ext uri="{BB962C8B-B14F-4D97-AF65-F5344CB8AC3E}">
        <p14:creationId xmlns:p14="http://schemas.microsoft.com/office/powerpoint/2010/main" val="1434263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4" y="899592"/>
            <a:ext cx="9217024" cy="540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(min-width: 20em) and (max-width: 35em)  </a:t>
            </a:r>
            <a:endParaRPr lang="ru-RU" sz="2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max-width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 20em), (min-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width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: 35em)</a:t>
            </a:r>
          </a:p>
          <a:p>
            <a:pPr marL="514350" indent="-514350" algn="just">
              <a:buAutoNum type="arabicPeriod"/>
            </a:pP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screen</a:t>
            </a:r>
            <a:endParaRPr lang="de-DE" sz="2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print</a:t>
            </a:r>
            <a:endParaRPr lang="de-DE" sz="2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speech</a:t>
            </a:r>
            <a:endParaRPr lang="ru-RU" sz="28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(max-height: 20em)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(orientation: landscape)</a:t>
            </a:r>
          </a:p>
          <a:p>
            <a:pPr marL="514350" indent="-514350" algn="just"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@media (orientation: portrait)</a:t>
            </a:r>
          </a:p>
          <a:p>
            <a:pPr marL="514350" indent="-514350" algn="just">
              <a:buAutoNum type="arabicPeriod"/>
            </a:pPr>
            <a:r>
              <a:rPr lang="de-DE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(min-resolution:</a:t>
            </a:r>
            <a:r>
              <a:rPr lang="de-DE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4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2dp</a:t>
            </a:r>
            <a:r>
              <a:rPr lang="de-DE" sz="4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px</a:t>
            </a:r>
            <a:r>
              <a:rPr lang="de-DE" sz="2800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14350" indent="-514350" algn="just">
              <a:buAutoNum type="arabicPeriod"/>
            </a:pPr>
            <a:endParaRPr lang="de-DE" sz="2800" dirty="0"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AutoNum type="arabicPeriod"/>
            </a:pPr>
            <a:endParaRPr lang="ru-RU" sz="2800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Font typeface="Arial" pitchFamily="34" charset="0"/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03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Для отображения в браузере </a:t>
            </a:r>
            <a:r>
              <a:rPr lang="en-US" dirty="0">
                <a:latin typeface="Arial" pitchFamily="34" charset="0"/>
                <a:cs typeface="Arial" pitchFamily="34" charset="0"/>
              </a:rPr>
              <a:t>Safari </a:t>
            </a:r>
            <a:r>
              <a:rPr lang="ru-RU" dirty="0">
                <a:latin typeface="Arial" pitchFamily="34" charset="0"/>
                <a:cs typeface="Arial" pitchFamily="34" charset="0"/>
              </a:rPr>
              <a:t>на экранах высокой точности можно воспользоваться следующей записью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8" y="2492896"/>
            <a:ext cx="9029508" cy="110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41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Flex-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верстка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92" y="3068960"/>
            <a:ext cx="8494832" cy="2952328"/>
          </a:xfrm>
        </p:spPr>
      </p:pic>
      <p:sp>
        <p:nvSpPr>
          <p:cNvPr id="5" name="Прямоугольник 4"/>
          <p:cNvSpPr/>
          <p:nvPr/>
        </p:nvSpPr>
        <p:spPr>
          <a:xfrm>
            <a:off x="288256" y="836712"/>
            <a:ext cx="89289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latin typeface="Arial" pitchFamily="34" charset="0"/>
                <a:cs typeface="Arial" pitchFamily="34" charset="0"/>
              </a:rPr>
              <a:t>Flex-</a:t>
            </a:r>
            <a:r>
              <a:rPr lang="ru-RU" sz="3200" b="1" dirty="0">
                <a:latin typeface="Arial" pitchFamily="34" charset="0"/>
                <a:cs typeface="Arial" pitchFamily="34" charset="0"/>
              </a:rPr>
              <a:t>верстка</a:t>
            </a:r>
            <a:r>
              <a:rPr lang="ru-RU" sz="3200" dirty="0">
                <a:latin typeface="Arial" pitchFamily="34" charset="0"/>
                <a:cs typeface="Arial" pitchFamily="34" charset="0"/>
              </a:rPr>
              <a:t> определяет способность гибкого элемента растягиваться или сжиматься для заполнения собой доступного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514694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24" b="78125"/>
          <a:stretch/>
        </p:blipFill>
        <p:spPr bwMode="auto">
          <a:xfrm>
            <a:off x="144240" y="892696"/>
            <a:ext cx="905256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7" t="10584" r="13209" b="9173"/>
          <a:stretch/>
        </p:blipFill>
        <p:spPr bwMode="auto">
          <a:xfrm>
            <a:off x="3456608" y="2623712"/>
            <a:ext cx="5904880" cy="422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05555ED-139F-45B4-8A98-8A2A64DF0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" y="3557587"/>
            <a:ext cx="406774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03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Типы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медиазапросов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11042" r="13324" b="9677"/>
          <a:stretch/>
        </p:blipFill>
        <p:spPr bwMode="auto">
          <a:xfrm>
            <a:off x="2376488" y="836712"/>
            <a:ext cx="6864585" cy="418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41D8428-20CB-429E-AD3F-C72DC643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" y="3068960"/>
            <a:ext cx="5352014" cy="34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80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Меню гамбургер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3D9DB72-F685-4CB4-9854-3731A7EB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53" y="1268760"/>
            <a:ext cx="5411976" cy="5216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2957C91-5470-4A37-9775-3ACFF34D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928"/>
            <a:ext cx="3816648" cy="21921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50D7703-5496-4956-BF8C-9B2664E9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" y="3587144"/>
            <a:ext cx="3762089" cy="30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7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Меню гамбургер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4ECF13C-76BF-416E-A493-FAFA1381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4" y="1054679"/>
            <a:ext cx="7697481" cy="9243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09C26C8-EC3E-48E9-A49D-9E5F7784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93" y="2119602"/>
            <a:ext cx="6662912" cy="9243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F9AF8DF-BB24-4078-BDB7-97C789DF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" y="3316424"/>
            <a:ext cx="5183653" cy="25608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A42125A-D2B8-4902-A138-42C5424BB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90" y="3397835"/>
            <a:ext cx="3410943" cy="27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6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Меню гамбургер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7FE007C-DC47-4E76-9EB5-DC9C35E5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9" y="1341739"/>
            <a:ext cx="7260795" cy="46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7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90264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Меню гамбургер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611560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xmlns="" id="{A0151676-CB9C-4B7F-A631-D2998F2C7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36" y="860029"/>
            <a:ext cx="7056765" cy="58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контейнера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display:flex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преобразует </a:t>
            </a:r>
            <a:r>
              <a:rPr lang="en-US" dirty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>
                <a:latin typeface="Arial" pitchFamily="34" charset="0"/>
                <a:cs typeface="Arial" pitchFamily="34" charset="0"/>
              </a:rPr>
              <a:t>элемент во </a:t>
            </a:r>
            <a:r>
              <a:rPr lang="en-US" dirty="0">
                <a:latin typeface="Arial" pitchFamily="34" charset="0"/>
                <a:cs typeface="Arial" pitchFamily="34" charset="0"/>
              </a:rPr>
              <a:t>flex-</a:t>
            </a:r>
            <a:r>
              <a:rPr lang="ru-RU" dirty="0">
                <a:latin typeface="Arial" pitchFamily="34" charset="0"/>
                <a:cs typeface="Arial" pitchFamily="34" charset="0"/>
              </a:rPr>
              <a:t>контейнер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flex-flow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задает направление в котором будут отображаться элементы, а также задать их перенос на следующую строку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flex-direction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задает направление отображения элементов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flex-wrap</a:t>
            </a:r>
            <a:r>
              <a:rPr lang="ru-RU" dirty="0">
                <a:latin typeface="Arial" pitchFamily="34" charset="0"/>
                <a:cs typeface="Arial" pitchFamily="34" charset="0"/>
              </a:rPr>
              <a:t> определяет как переносятся элементы, когда в родительском элементе нет места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Значения </a:t>
            </a:r>
            <a:r>
              <a:rPr lang="en-US" b="1" dirty="0">
                <a:solidFill>
                  <a:srgbClr val="FF0000"/>
                </a:solidFill>
              </a:rPr>
              <a:t>flex-flow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flex-flow: row wrap;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row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отображает элементы последовательно друг за другом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column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отображает элементы друг над другом в виде блоков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row-reverse (column-reverse)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изменяет отображение элементов на противоположное</a:t>
            </a:r>
          </a:p>
        </p:txBody>
      </p:sp>
    </p:spTree>
    <p:extLst>
      <p:ext uri="{BB962C8B-B14F-4D97-AF65-F5344CB8AC3E}">
        <p14:creationId xmlns:p14="http://schemas.microsoft.com/office/powerpoint/2010/main" val="159959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Значения </a:t>
            </a:r>
            <a:r>
              <a:rPr lang="en-US" b="1" dirty="0">
                <a:solidFill>
                  <a:srgbClr val="FF0000"/>
                </a:solidFill>
              </a:rPr>
              <a:t>flex-flow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flex-flow: row wrap;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nowrap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отображает элементы в одной строке независимо от того насколько узким станет браузер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wrap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позволяет переносится элементам, которые не помещаются в контейнер на новую строку</a:t>
            </a: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Значение </a:t>
            </a:r>
            <a:r>
              <a:rPr 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wrap-reverse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позволяет переносить элементы в обратном порядке</a:t>
            </a:r>
          </a:p>
          <a:p>
            <a:pPr marL="0" indent="45720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3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272" y="-171400"/>
            <a:ext cx="8425339" cy="11430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Свойства </a:t>
            </a:r>
            <a:r>
              <a:rPr lang="en-US" b="1" dirty="0">
                <a:solidFill>
                  <a:srgbClr val="FF0000"/>
                </a:solidFill>
              </a:rPr>
              <a:t>flex-</a:t>
            </a:r>
            <a:r>
              <a:rPr lang="ru-RU" b="1" dirty="0">
                <a:solidFill>
                  <a:srgbClr val="FF0000"/>
                </a:solidFill>
              </a:rPr>
              <a:t>контейнера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04280" y="764704"/>
            <a:ext cx="8425339" cy="5409728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justify-content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 способ выравнивания по ширине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-элементов в строке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align-items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определяет, как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 различной высоты будут вы-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ровнены</a:t>
            </a:r>
            <a:r>
              <a:rPr lang="ru-RU" dirty="0">
                <a:latin typeface="Arial" pitchFamily="34" charset="0"/>
                <a:cs typeface="Arial" pitchFamily="34" charset="0"/>
              </a:rPr>
              <a:t> по высоте строки в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-контейнере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457200" algn="just">
              <a:buNone/>
            </a:pPr>
            <a:r>
              <a:rPr lang="ru-RU" dirty="0">
                <a:latin typeface="Arial" pitchFamily="34" charset="0"/>
                <a:cs typeface="Arial" pitchFamily="34" charset="0"/>
              </a:rPr>
              <a:t>Свойство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align-content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определяет, как браузер будет размещать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flex</a:t>
            </a:r>
            <a:r>
              <a:rPr lang="ru-RU" dirty="0">
                <a:latin typeface="Arial" pitchFamily="34" charset="0"/>
                <a:cs typeface="Arial" pitchFamily="34" charset="0"/>
              </a:rPr>
              <a:t>-элементы, занимающие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924061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7346</TotalTime>
  <Words>799</Words>
  <Application>Microsoft Office PowerPoint</Application>
  <PresentationFormat>Произвольный</PresentationFormat>
  <Paragraphs>205</Paragraphs>
  <Slides>55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Лекция 7</vt:lpstr>
      <vt:lpstr>План лекции</vt:lpstr>
      <vt:lpstr>Типы верстки веб-сайтов</vt:lpstr>
      <vt:lpstr>Типы верстки веб-сайтов</vt:lpstr>
      <vt:lpstr>Flex-верстка</vt:lpstr>
      <vt:lpstr>Свойства flex-контейнера</vt:lpstr>
      <vt:lpstr>Значения flex-flow</vt:lpstr>
      <vt:lpstr>Значения flex-flow</vt:lpstr>
      <vt:lpstr>Свойства flex-контейнера</vt:lpstr>
      <vt:lpstr>Свойство justify-content</vt:lpstr>
      <vt:lpstr>Свойство justify-content</vt:lpstr>
      <vt:lpstr>Свойство align-items</vt:lpstr>
      <vt:lpstr>Свойства flex-элемента</vt:lpstr>
      <vt:lpstr>Свойства flex-элемента</vt:lpstr>
      <vt:lpstr>Свойства flex-элемента</vt:lpstr>
      <vt:lpstr>Свойства flex-элемента</vt:lpstr>
      <vt:lpstr>Grid-верстка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Свойства Grid-верстки</vt:lpstr>
      <vt:lpstr>Презентация PowerPoint</vt:lpstr>
      <vt:lpstr>Пример Grid-верстки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Медиазапросы</vt:lpstr>
      <vt:lpstr>Правило @media</vt:lpstr>
      <vt:lpstr>Правило @media</vt:lpstr>
      <vt:lpstr>Правило @import</vt:lpstr>
      <vt:lpstr>Атрибут media тега link</vt:lpstr>
      <vt:lpstr>Использование тега meta</vt:lpstr>
      <vt:lpstr>Типы медиазапросов</vt:lpstr>
      <vt:lpstr>Типы медиазапросов</vt:lpstr>
      <vt:lpstr>Типы медиазапросов</vt:lpstr>
      <vt:lpstr>Типы медиазапросов</vt:lpstr>
      <vt:lpstr>Меню гамбургер</vt:lpstr>
      <vt:lpstr>Меню гамбургер</vt:lpstr>
      <vt:lpstr>Меню гамбургер</vt:lpstr>
      <vt:lpstr>Меню гамбургер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user</dc:creator>
  <cp:lastModifiedBy>Evgeniy</cp:lastModifiedBy>
  <cp:revision>395</cp:revision>
  <dcterms:created xsi:type="dcterms:W3CDTF">2021-09-05T13:59:44Z</dcterms:created>
  <dcterms:modified xsi:type="dcterms:W3CDTF">2022-11-22T11:54:23Z</dcterms:modified>
</cp:coreProperties>
</file>